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13"/>
  </p:notesMasterIdLst>
  <p:sldIdLst>
    <p:sldId id="256" r:id="rId2"/>
    <p:sldId id="303" r:id="rId3"/>
    <p:sldId id="306" r:id="rId4"/>
    <p:sldId id="261" r:id="rId5"/>
    <p:sldId id="312" r:id="rId6"/>
    <p:sldId id="298" r:id="rId7"/>
    <p:sldId id="314" r:id="rId8"/>
    <p:sldId id="313" r:id="rId9"/>
    <p:sldId id="326" r:id="rId10"/>
    <p:sldId id="304" r:id="rId11"/>
    <p:sldId id="264" r:id="rId12"/>
  </p:sldIdLst>
  <p:sldSz cx="9144000" cy="6858000" type="screen4x3"/>
  <p:notesSz cx="6858000" cy="9144000"/>
  <p:defaultTextStyle>
    <a:defPPr>
      <a:defRPr lang="ar-SA"/>
    </a:defPPr>
    <a:lvl1pPr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5pPr>
    <a:lvl6pPr marL="22860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6pPr>
    <a:lvl7pPr marL="27432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7pPr>
    <a:lvl8pPr marL="32004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8pPr>
    <a:lvl9pPr marL="36576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79" autoAdjust="0"/>
    <p:restoredTop sz="94718" autoAdjust="0"/>
  </p:normalViewPr>
  <p:slideViewPr>
    <p:cSldViewPr>
      <p:cViewPr varScale="1">
        <p:scale>
          <a:sx n="102" d="100"/>
          <a:sy n="102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010EE5-4CDC-4F1B-B3DD-B2DA55874B0B}" type="datetimeFigureOut">
              <a:rPr lang="en-US"/>
              <a:pPr>
                <a:defRPr/>
              </a:pPr>
              <a:t>6/21/2021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D6509A-E47A-4305-97EB-F4E71A9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5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7463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0">
                <a:solidFill>
                  <a:schemeClr val="tx1"/>
                </a:solidFill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385888"/>
            <a:ext cx="9144000" cy="2159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-7938" y="6135688"/>
            <a:ext cx="9144001" cy="10795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1031" name="Picture 10" descr="utl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8"/>
          <p:cNvSpPr txBox="1">
            <a:spLocks noChangeArrowheads="1"/>
          </p:cNvSpPr>
          <p:nvPr userDrawn="1"/>
        </p:nvSpPr>
        <p:spPr bwMode="auto">
          <a:xfrm>
            <a:off x="179388" y="62372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>
              <a:defRPr/>
            </a:pPr>
            <a:fld id="{6F00F273-A5EF-4831-8DF9-0E22E5D66D22}" type="slidenum">
              <a:rPr lang="en-US" altLang="en-US" sz="1800" smtClean="0"/>
              <a:pPr>
                <a:defRPr/>
              </a:pPr>
              <a:t>‹#›</a:t>
            </a:fld>
            <a:endParaRPr lang="en-US" altLang="en-US" sz="18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7.emf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11.m4a"/><Relationship Id="rId7" Type="http://schemas.openxmlformats.org/officeDocument/2006/relationships/image" Target="../media/image20.emf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11" Type="http://schemas.openxmlformats.org/officeDocument/2006/relationships/image" Target="../media/image2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4246" y="2564904"/>
            <a:ext cx="8026945" cy="1470025"/>
          </a:xfrm>
        </p:spPr>
        <p:txBody>
          <a:bodyPr anchor="ctr"/>
          <a:lstStyle/>
          <a:p>
            <a:pPr eaLnBrk="1" hangingPunct="1"/>
            <a:r>
              <a:rPr lang="fa-IR" altLang="en-US" sz="4400" dirty="0" smtClean="0">
                <a:cs typeface="B Titr" panose="00000700000000000000" pitchFamily="2" charset="-78"/>
              </a:rPr>
              <a:t>دو قطبی ها</a:t>
            </a: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>چند مثال</a:t>
            </a:r>
            <a:endParaRPr lang="en-US" altLang="en-US" sz="3600" dirty="0" smtClean="0">
              <a:cs typeface="B Titr" panose="00000700000000000000" pitchFamily="2" charset="-78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19475" y="5300663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a-IR" altLang="en-US" sz="1800" b="0">
                <a:cs typeface="B Titr" panose="00000700000000000000" pitchFamily="2" charset="-78"/>
              </a:rPr>
              <a:t>امیر عباس شایگانی اکمل</a:t>
            </a:r>
            <a:endParaRPr lang="en-US" altLang="en-US" sz="1800" b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12"/>
    </mc:Choice>
    <mc:Fallback>
      <p:transition spd="slow" advTm="3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67544" y="26064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fa-IR" altLang="en-US" sz="4000" b="0" dirty="0" smtClean="0">
                <a:cs typeface="0 Titr Bold" panose="00000700000000000000" pitchFamily="2" charset="-78"/>
              </a:rPr>
              <a:t>مثال از کنکور 85</a:t>
            </a:r>
            <a:endParaRPr lang="en-US" altLang="en-US" sz="4000" b="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844824"/>
            <a:ext cx="8892480" cy="159725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86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83"/>
    </mc:Choice>
    <mc:Fallback>
      <p:transition spd="slow" advTm="36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628801"/>
            <a:ext cx="2003504" cy="1440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021" y="1970275"/>
            <a:ext cx="1487299" cy="650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079" y="2028466"/>
            <a:ext cx="1461322" cy="6089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009004" y="3379303"/>
                <a:ext cx="6573402" cy="750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04" y="3379303"/>
                <a:ext cx="6573402" cy="7505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89" y="3324203"/>
            <a:ext cx="1956900" cy="9894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5266" y="4277979"/>
            <a:ext cx="6312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خازن 0/1 </a:t>
            </a:r>
            <a:r>
              <a:rPr lang="fa-IR" sz="2400" dirty="0" err="1" smtClean="0">
                <a:cs typeface="B Nazanin" panose="00000400000000000000" pitchFamily="2" charset="-78"/>
              </a:rPr>
              <a:t>فاراد</a:t>
            </a:r>
            <a:r>
              <a:rPr lang="fa-IR" sz="2400" dirty="0" smtClean="0">
                <a:cs typeface="B Nazanin" panose="00000400000000000000" pitchFamily="2" charset="-78"/>
              </a:rPr>
              <a:t> موازی سلف 0/4 هانری موازی مقاومت 10 اهم</a:t>
            </a:r>
            <a:endParaRPr lang="en-US" sz="24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40809" y="4739644"/>
                <a:ext cx="2774926" cy="1153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num>
                                <m:den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ra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09" y="4739644"/>
                <a:ext cx="2774926" cy="1153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360465" y="5629829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گزینه 2 صحیح است.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502"/>
    </mc:Choice>
    <mc:Fallback>
      <p:transition spd="slow" advTm="146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تست از کنکور 85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1" y="1988840"/>
            <a:ext cx="8896429" cy="250609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22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31"/>
    </mc:Choice>
    <mc:Fallback>
      <p:transition spd="slow" advTm="35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یاد </a:t>
            </a:r>
            <a:r>
              <a:rPr lang="fa-IR" altLang="en-US" sz="3200" dirty="0">
                <a:cs typeface="0 Titr Bold" panose="00000700000000000000" pitchFamily="2" charset="-78"/>
              </a:rPr>
              <a:t>آ</a:t>
            </a:r>
            <a:r>
              <a:rPr lang="fa-IR" altLang="en-US" sz="3200" dirty="0" smtClean="0">
                <a:cs typeface="0 Titr Bold" panose="00000700000000000000" pitchFamily="2" charset="-78"/>
              </a:rPr>
              <a:t>وری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ماتریس</a:t>
            </a:r>
            <a:r>
              <a:rPr lang="fa-IR" altLang="en-US" sz="3200" dirty="0" smtClean="0">
                <a:cs typeface="0 Titr Bold" panose="00000700000000000000" pitchFamily="2" charset="-78"/>
              </a:rPr>
              <a:t>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ادمیتانس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1785008"/>
            <a:ext cx="4534515" cy="1837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552660"/>
            <a:ext cx="2743200" cy="1238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3542" y="4005064"/>
            <a:ext cx="4552950" cy="20097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84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"/>
    </mc:Choice>
    <mc:Fallback>
      <p:transition spd="slow" advTm="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بدست آوردن معادله مشخصه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1772816"/>
            <a:ext cx="9144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800" b="0" dirty="0" smtClean="0">
                <a:cs typeface="B Nazanin" panose="00000400000000000000" pitchFamily="2" charset="-78"/>
              </a:rPr>
              <a:t>برای بدست آوردن معادله مشخصه و فرکانس های طبیعی باید منابع </a:t>
            </a:r>
            <a:r>
              <a:rPr lang="fa-IR" sz="2800" b="0" dirty="0" err="1" smtClean="0">
                <a:cs typeface="B Nazanin" panose="00000400000000000000" pitchFamily="2" charset="-78"/>
              </a:rPr>
              <a:t>نابسته</a:t>
            </a:r>
            <a:r>
              <a:rPr lang="fa-IR" sz="2800" b="0" dirty="0" smtClean="0">
                <a:cs typeface="B Nazanin" panose="00000400000000000000" pitchFamily="2" charset="-78"/>
              </a:rPr>
              <a:t> را صفر کنیم. از این رو برای بدست آوردن معادله مشخصه </a:t>
            </a:r>
            <a:r>
              <a:rPr lang="en-US" sz="2800" b="0" dirty="0" smtClean="0">
                <a:cs typeface="B Nazanin" panose="00000400000000000000" pitchFamily="2" charset="-78"/>
              </a:rPr>
              <a:t>y22</a:t>
            </a:r>
            <a:r>
              <a:rPr lang="fa-IR" sz="2800" b="0" dirty="0" smtClean="0">
                <a:cs typeface="B Nazanin" panose="00000400000000000000" pitchFamily="2" charset="-78"/>
              </a:rPr>
              <a:t> هر دو طرف دو قطبی اتصال کوتاه می شود.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717032"/>
            <a:ext cx="2083972" cy="1040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3749018"/>
            <a:ext cx="3895725" cy="1905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"/>
    </mc:Choice>
    <mc:Fallback>
      <p:transition spd="slow" advTm="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جواب های ممکن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1" y="1988840"/>
            <a:ext cx="8896429" cy="25060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308304" y="2233145"/>
            <a:ext cx="1224136" cy="5760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281998" y="3861047"/>
            <a:ext cx="1224136" cy="6338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835758" y="2348880"/>
            <a:ext cx="1512105" cy="11521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904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70"/>
    </mc:Choice>
    <mc:Fallback>
      <p:transition spd="slow" advTm="23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sz="4000" dirty="0" err="1" smtClean="0">
                <a:cs typeface="0 Titr Bold" panose="00000700000000000000" pitchFamily="2" charset="-78"/>
              </a:rPr>
              <a:t>صفرهای</a:t>
            </a:r>
            <a:r>
              <a:rPr lang="fa-IR" altLang="en-US" sz="4000" dirty="0" smtClean="0">
                <a:cs typeface="0 Titr Bold" panose="00000700000000000000" pitchFamily="2" charset="-78"/>
              </a:rPr>
              <a:t> </a:t>
            </a:r>
            <a:r>
              <a:rPr lang="en-US" altLang="en-US" sz="4000" dirty="0" smtClean="0">
                <a:cs typeface="0 Titr Bold" panose="00000700000000000000" pitchFamily="2" charset="-78"/>
              </a:rPr>
              <a:t>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" y="1772816"/>
            <a:ext cx="9144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در محاسبات </a:t>
            </a:r>
            <a:r>
              <a:rPr lang="fa-IR" sz="2800" b="0" dirty="0" err="1" smtClean="0">
                <a:cs typeface="B Nazanin" panose="00000400000000000000" pitchFamily="2" charset="-78"/>
              </a:rPr>
              <a:t>ماتریس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امپدانس</a:t>
            </a:r>
            <a:r>
              <a:rPr lang="fa-IR" sz="2800" b="0" dirty="0" smtClean="0">
                <a:cs typeface="B Nazanin" panose="00000400000000000000" pitchFamily="2" charset="-78"/>
              </a:rPr>
              <a:t> و </a:t>
            </a:r>
            <a:r>
              <a:rPr lang="fa-IR" sz="2800" b="0" dirty="0" err="1" smtClean="0">
                <a:cs typeface="B Nazanin" panose="00000400000000000000" pitchFamily="2" charset="-78"/>
              </a:rPr>
              <a:t>ادمیتانس</a:t>
            </a:r>
            <a:r>
              <a:rPr lang="fa-IR" sz="2800" b="0" dirty="0" smtClean="0">
                <a:cs typeface="B Nazanin" panose="00000400000000000000" pitchFamily="2" charset="-78"/>
              </a:rPr>
              <a:t> دو قطبی ذکر شد اگر </a:t>
            </a:r>
            <a:r>
              <a:rPr lang="fa-IR" sz="2800" b="0" dirty="0" err="1" smtClean="0">
                <a:cs typeface="B Nazanin" panose="00000400000000000000" pitchFamily="2" charset="-78"/>
              </a:rPr>
              <a:t>ماتریس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امپدانس</a:t>
            </a:r>
            <a:r>
              <a:rPr lang="fa-IR" sz="2800" b="0" dirty="0" smtClean="0">
                <a:cs typeface="B Nazanin" panose="00000400000000000000" pitchFamily="2" charset="-78"/>
              </a:rPr>
              <a:t> معکوس پذیر باشد، برابر با </a:t>
            </a:r>
            <a:r>
              <a:rPr lang="fa-IR" sz="2800" b="0" dirty="0" err="1" smtClean="0">
                <a:cs typeface="B Nazanin" panose="00000400000000000000" pitchFamily="2" charset="-78"/>
              </a:rPr>
              <a:t>ماتریس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ادمیتانس</a:t>
            </a:r>
            <a:r>
              <a:rPr lang="fa-IR" sz="2800" b="0" dirty="0" smtClean="0">
                <a:cs typeface="B Nazanin" panose="00000400000000000000" pitchFamily="2" charset="-78"/>
              </a:rPr>
              <a:t> است. از این رو </a:t>
            </a:r>
            <a:r>
              <a:rPr lang="fa-IR" sz="2800" b="0" dirty="0" err="1" smtClean="0">
                <a:cs typeface="B Nazanin" panose="00000400000000000000" pitchFamily="2" charset="-78"/>
              </a:rPr>
              <a:t>صفرهای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ادمیتانس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قطبهای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امپدانس</a:t>
            </a:r>
            <a:r>
              <a:rPr lang="fa-IR" sz="2800" b="0" dirty="0" smtClean="0">
                <a:cs typeface="B Nazanin" panose="00000400000000000000" pitchFamily="2" charset="-78"/>
              </a:rPr>
              <a:t> (معادله مشخصه) هستند.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049" b="3233"/>
          <a:stretch/>
        </p:blipFill>
        <p:spPr>
          <a:xfrm>
            <a:off x="179512" y="3212976"/>
            <a:ext cx="4595217" cy="1731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573016"/>
            <a:ext cx="3779158" cy="947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5497" y="4869160"/>
            <a:ext cx="9144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بنابراین معادله مشخصه در حالتی که دو قطبی از دو طرف مدار باز است، برابر با </a:t>
            </a:r>
            <a:r>
              <a:rPr lang="fa-IR" sz="2800" b="0" dirty="0" err="1" smtClean="0">
                <a:cs typeface="B Nazanin" panose="00000400000000000000" pitchFamily="2" charset="-78"/>
              </a:rPr>
              <a:t>قطبهای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امپدانس</a:t>
            </a:r>
            <a:r>
              <a:rPr lang="fa-IR" sz="2800" b="0" dirty="0" smtClean="0">
                <a:cs typeface="B Nazanin" panose="00000400000000000000" pitchFamily="2" charset="-78"/>
              </a:rPr>
              <a:t> می شود. پس گزینه 1 صحیح خواهد بود.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"/>
    </mc:Choice>
    <mc:Fallback>
      <p:transition spd="slow" advTm="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از کنکور 85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2420888"/>
            <a:ext cx="9067759" cy="194421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4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78"/>
    </mc:Choice>
    <mc:Fallback>
      <p:transition spd="slow" advTm="75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064" y="1700808"/>
            <a:ext cx="6162675" cy="2495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064" y="4196358"/>
            <a:ext cx="1152525" cy="266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35497" y="4725144"/>
            <a:ext cx="9144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چون </a:t>
            </a:r>
            <a:r>
              <a:rPr lang="en-US" sz="2800" b="0" dirty="0" smtClean="0">
                <a:cs typeface="B Nazanin" panose="00000400000000000000" pitchFamily="2" charset="-78"/>
              </a:rPr>
              <a:t>N1</a:t>
            </a:r>
            <a:r>
              <a:rPr lang="fa-IR" sz="2800" b="0" dirty="0" smtClean="0">
                <a:cs typeface="B Nazanin" panose="00000400000000000000" pitchFamily="2" charset="-78"/>
              </a:rPr>
              <a:t> و </a:t>
            </a:r>
            <a:r>
              <a:rPr lang="en-US" sz="2800" b="0" dirty="0" smtClean="0">
                <a:cs typeface="B Nazanin" panose="00000400000000000000" pitchFamily="2" charset="-78"/>
              </a:rPr>
              <a:t>N2</a:t>
            </a:r>
            <a:r>
              <a:rPr lang="fa-IR" sz="2800" b="0" dirty="0" smtClean="0">
                <a:cs typeface="B Nazanin" panose="00000400000000000000" pitchFamily="2" charset="-78"/>
              </a:rPr>
              <a:t> مقاومتی هستند، اگر جریان </a:t>
            </a:r>
            <a:r>
              <a:rPr lang="en-US" sz="2800" b="0" dirty="0" smtClean="0">
                <a:cs typeface="B Nazanin" panose="00000400000000000000" pitchFamily="2" charset="-78"/>
              </a:rPr>
              <a:t>3cost</a:t>
            </a:r>
            <a:r>
              <a:rPr lang="fa-IR" sz="2800" b="0" dirty="0" smtClean="0">
                <a:cs typeface="B Nazanin" panose="00000400000000000000" pitchFamily="2" charset="-78"/>
              </a:rPr>
              <a:t> ولتاژ </a:t>
            </a:r>
            <a:r>
              <a:rPr lang="en-US" sz="2800" b="0" dirty="0" smtClean="0">
                <a:cs typeface="B Nazanin" panose="00000400000000000000" pitchFamily="2" charset="-78"/>
              </a:rPr>
              <a:t>9cost</a:t>
            </a:r>
            <a:r>
              <a:rPr lang="fa-IR" sz="2800" b="0" dirty="0" smtClean="0">
                <a:cs typeface="B Nazanin" panose="00000400000000000000" pitchFamily="2" charset="-78"/>
              </a:rPr>
              <a:t> ایجاد می کند، پس جریان 2 آمپر ولتاژ 6 ولت ایجاد می کند و 6-8=2 ولت اثر منبع </a:t>
            </a:r>
            <a:r>
              <a:rPr lang="en-US" sz="2800" b="0" dirty="0" smtClean="0">
                <a:cs typeface="B Nazanin" panose="00000400000000000000" pitchFamily="2" charset="-78"/>
              </a:rPr>
              <a:t>is1</a:t>
            </a:r>
            <a:r>
              <a:rPr lang="fa-IR" sz="2800" b="0" dirty="0" smtClean="0">
                <a:cs typeface="B Nazanin" panose="00000400000000000000" pitchFamily="2" charset="-78"/>
              </a:rPr>
              <a:t> است.</a:t>
            </a:r>
            <a:endParaRPr lang="fa-IR" sz="2800" b="0" dirty="0" smtClean="0">
              <a:cs typeface="B Nazanin" panose="00000400000000000000" pitchFamily="2" charset="-78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575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91"/>
    </mc:Choice>
    <mc:Fallback>
      <p:transition spd="slow" advTm="137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قضیه هم پاسخی (بیان 2)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l="20934" r="26989"/>
          <a:stretch/>
        </p:blipFill>
        <p:spPr>
          <a:xfrm>
            <a:off x="539552" y="1988840"/>
            <a:ext cx="3741768" cy="172819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11245" t="19360" r="36679"/>
          <a:stretch/>
        </p:blipFill>
        <p:spPr>
          <a:xfrm>
            <a:off x="4643574" y="2040592"/>
            <a:ext cx="3744850" cy="16044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517448" y="3717032"/>
                <a:ext cx="21091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448" y="3717032"/>
                <a:ext cx="2109103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-35497" y="4725144"/>
            <a:ext cx="9144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بنابراین اگر </a:t>
            </a:r>
            <a:r>
              <a:rPr lang="en-US" sz="2800" b="0" dirty="0" smtClean="0">
                <a:cs typeface="B Nazanin" panose="00000400000000000000" pitchFamily="2" charset="-78"/>
              </a:rPr>
              <a:t>is2=cost</a:t>
            </a:r>
            <a:r>
              <a:rPr lang="fa-IR" sz="2800" b="0" dirty="0" smtClean="0">
                <a:cs typeface="B Nazanin" panose="00000400000000000000" pitchFamily="2" charset="-78"/>
              </a:rPr>
              <a:t> باشد، ولتاژ مقاومت 3 اهم </a:t>
            </a:r>
            <a:r>
              <a:rPr lang="en-US" sz="2800" b="0" dirty="0" smtClean="0">
                <a:cs typeface="B Nazanin" panose="00000400000000000000" pitchFamily="2" charset="-78"/>
              </a:rPr>
              <a:t>2cost</a:t>
            </a:r>
            <a:r>
              <a:rPr lang="fa-IR" sz="2800" b="0" dirty="0" smtClean="0">
                <a:cs typeface="B Nazanin" panose="00000400000000000000" pitchFamily="2" charset="-78"/>
              </a:rPr>
              <a:t> است و توان متوسط آن 2/3 خواهد بود، پس گزینه 1 صحیح است.</a:t>
            </a:r>
            <a:endParaRPr lang="fa-IR" sz="2800" b="0" dirty="0" smtClean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2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70"/>
    </mc:Choice>
    <mc:Fallback>
      <p:transition spd="slow" advTm="79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256</Words>
  <Application>Microsoft Office PowerPoint</Application>
  <PresentationFormat>On-screen Show (4:3)</PresentationFormat>
  <Paragraphs>32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0 Titr Bold</vt:lpstr>
      <vt:lpstr>2  Titr</vt:lpstr>
      <vt:lpstr>Arial</vt:lpstr>
      <vt:lpstr>B Nazanin</vt:lpstr>
      <vt:lpstr>B Titr</vt:lpstr>
      <vt:lpstr>Calibri</vt:lpstr>
      <vt:lpstr>Cambria Math</vt:lpstr>
      <vt:lpstr>Default Design</vt:lpstr>
      <vt:lpstr>دو قطبی ها  چند مثال</vt:lpstr>
      <vt:lpstr>تست از کنکور 85</vt:lpstr>
      <vt:lpstr>یاد آوری ماتریس ادمیتانس</vt:lpstr>
      <vt:lpstr>بدست آوردن معادله مشخصه</vt:lpstr>
      <vt:lpstr>جواب های ممکن</vt:lpstr>
      <vt:lpstr>صفرهای Y</vt:lpstr>
      <vt:lpstr>مثال از کنکور 85</vt:lpstr>
      <vt:lpstr>حل مثال</vt:lpstr>
      <vt:lpstr>قضیه هم پاسخی (بیان 2)</vt:lpstr>
      <vt:lpstr>PowerPoint Presentation</vt:lpstr>
      <vt:lpstr>حل مثال</vt:lpstr>
    </vt:vector>
  </TitlesOfParts>
  <Company>MRTsoft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det</dc:creator>
  <cp:lastModifiedBy>HVLAB5</cp:lastModifiedBy>
  <cp:revision>308</cp:revision>
  <dcterms:created xsi:type="dcterms:W3CDTF">2006-09-23T12:30:29Z</dcterms:created>
  <dcterms:modified xsi:type="dcterms:W3CDTF">2021-06-21T13:58:20Z</dcterms:modified>
</cp:coreProperties>
</file>